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8288000" cy="10287000"/>
  <p:notesSz cx="6858000" cy="9144000"/>
  <p:embeddedFontLst>
    <p:embeddedFont>
      <p:font typeface="Noto Sans T Chinese Bold" panose="02020500000000000000" charset="-120"/>
      <p:regular r:id="rId18"/>
    </p:embeddedFont>
    <p:embeddedFont>
      <p:font typeface="Assistant Regular" panose="02020500000000000000" charset="-79"/>
      <p:regular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7" d="100"/>
          <a:sy n="67" d="100"/>
        </p:scale>
        <p:origin x="9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4EF"/>
        </a:solidFill>
        <a:effectLst/>
      </p:bgPr>
    </p:bg>
    <p:spTree>
      <p:nvGrpSpPr>
        <p:cNvPr id="1" name=""/>
        <p:cNvGrpSpPr/>
        <p:nvPr/>
      </p:nvGrpSpPr>
      <p:grpSpPr>
        <a:xfrm>
          <a:off x="0" y="0"/>
          <a:ext cx="0" cy="0"/>
          <a:chOff x="0" y="0"/>
          <a:chExt cx="0" cy="0"/>
        </a:xfrm>
      </p:grpSpPr>
      <p:grpSp>
        <p:nvGrpSpPr>
          <p:cNvPr id="2" name="Group 2"/>
          <p:cNvGrpSpPr/>
          <p:nvPr/>
        </p:nvGrpSpPr>
        <p:grpSpPr>
          <a:xfrm rot="854617">
            <a:off x="10723097" y="-1938574"/>
            <a:ext cx="6847474" cy="13691357"/>
            <a:chOff x="0" y="0"/>
            <a:chExt cx="1803450" cy="3605954"/>
          </a:xfrm>
        </p:grpSpPr>
        <p:sp>
          <p:nvSpPr>
            <p:cNvPr id="3" name="Freeform 3"/>
            <p:cNvSpPr/>
            <p:nvPr/>
          </p:nvSpPr>
          <p:spPr>
            <a:xfrm>
              <a:off x="0" y="0"/>
              <a:ext cx="1803450" cy="3605954"/>
            </a:xfrm>
            <a:custGeom>
              <a:avLst/>
              <a:gdLst/>
              <a:ahLst/>
              <a:cxnLst/>
              <a:rect l="l" t="t" r="r" b="b"/>
              <a:pathLst>
                <a:path w="1803450" h="3605954">
                  <a:moveTo>
                    <a:pt x="0" y="0"/>
                  </a:moveTo>
                  <a:lnTo>
                    <a:pt x="1803450" y="0"/>
                  </a:lnTo>
                  <a:lnTo>
                    <a:pt x="1803450" y="3605954"/>
                  </a:lnTo>
                  <a:lnTo>
                    <a:pt x="0" y="3605954"/>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637160" y="5181600"/>
            <a:ext cx="272980" cy="272980"/>
          </a:xfrm>
          <a:custGeom>
            <a:avLst/>
            <a:gdLst/>
            <a:ahLst/>
            <a:cxnLst/>
            <a:rect l="l" t="t" r="r" b="b"/>
            <a:pathLst>
              <a:path w="272980" h="272980">
                <a:moveTo>
                  <a:pt x="0" y="0"/>
                </a:moveTo>
                <a:lnTo>
                  <a:pt x="272980" y="0"/>
                </a:lnTo>
                <a:lnTo>
                  <a:pt x="272980" y="272980"/>
                </a:lnTo>
                <a:lnTo>
                  <a:pt x="0" y="272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942586" y="2781009"/>
            <a:ext cx="8125078" cy="4801183"/>
          </a:xfrm>
          <a:custGeom>
            <a:avLst/>
            <a:gdLst/>
            <a:ahLst/>
            <a:cxnLst/>
            <a:rect l="l" t="t" r="r" b="b"/>
            <a:pathLst>
              <a:path w="8125078" h="4801183">
                <a:moveTo>
                  <a:pt x="0" y="0"/>
                </a:moveTo>
                <a:lnTo>
                  <a:pt x="8125079" y="0"/>
                </a:lnTo>
                <a:lnTo>
                  <a:pt x="8125079" y="4801182"/>
                </a:lnTo>
                <a:lnTo>
                  <a:pt x="0" y="4801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648690" y="1471349"/>
            <a:ext cx="6430477" cy="3478171"/>
          </a:xfrm>
          <a:prstGeom prst="rect">
            <a:avLst/>
          </a:prstGeom>
        </p:spPr>
        <p:txBody>
          <a:bodyPr lIns="0" tIns="0" rIns="0" bIns="0" rtlCol="0" anchor="t">
            <a:spAutoFit/>
          </a:bodyPr>
          <a:lstStyle/>
          <a:p>
            <a:pPr algn="ctr">
              <a:lnSpc>
                <a:spcPts val="13800"/>
              </a:lnSpc>
            </a:pPr>
            <a:r>
              <a:rPr lang="en-US" sz="10698">
                <a:solidFill>
                  <a:srgbClr val="000000"/>
                </a:solidFill>
                <a:ea typeface="Martel Heavy"/>
              </a:rPr>
              <a:t>第五組</a:t>
            </a:r>
          </a:p>
          <a:p>
            <a:pPr algn="ctr">
              <a:lnSpc>
                <a:spcPts val="13800"/>
              </a:lnSpc>
            </a:pPr>
            <a:r>
              <a:rPr lang="en-US" sz="10698">
                <a:solidFill>
                  <a:srgbClr val="000000"/>
                </a:solidFill>
                <a:ea typeface="Martel Heavy"/>
              </a:rPr>
              <a:t>期末報告</a:t>
            </a:r>
          </a:p>
        </p:txBody>
      </p:sp>
      <p:sp>
        <p:nvSpPr>
          <p:cNvPr id="8" name="AutoShape 8"/>
          <p:cNvSpPr/>
          <p:nvPr/>
        </p:nvSpPr>
        <p:spPr>
          <a:xfrm>
            <a:off x="19" y="7601241"/>
            <a:ext cx="9389416" cy="9525"/>
          </a:xfrm>
          <a:prstGeom prst="line">
            <a:avLst/>
          </a:prstGeom>
          <a:ln w="38100" cap="flat">
            <a:solidFill>
              <a:srgbClr val="243E4D"/>
            </a:solidFill>
            <a:prstDash val="solid"/>
            <a:headEnd type="none" w="sm" len="sm"/>
            <a:tailEnd type="none" w="sm" len="sm"/>
          </a:ln>
        </p:spPr>
      </p:sp>
      <p:sp>
        <p:nvSpPr>
          <p:cNvPr id="9" name="TextBox 9"/>
          <p:cNvSpPr txBox="1"/>
          <p:nvPr/>
        </p:nvSpPr>
        <p:spPr>
          <a:xfrm>
            <a:off x="10259371" y="5532729"/>
            <a:ext cx="7774927" cy="3917951"/>
          </a:xfrm>
          <a:prstGeom prst="rect">
            <a:avLst/>
          </a:prstGeom>
        </p:spPr>
        <p:txBody>
          <a:bodyPr lIns="0" tIns="0" rIns="0" bIns="0" rtlCol="0" anchor="t">
            <a:spAutoFit/>
          </a:bodyPr>
          <a:lstStyle/>
          <a:p>
            <a:pPr algn="ctr">
              <a:lnSpc>
                <a:spcPts val="6256"/>
              </a:lnSpc>
              <a:spcBef>
                <a:spcPct val="0"/>
              </a:spcBef>
            </a:pPr>
            <a:r>
              <a:rPr lang="en-US" sz="4468">
                <a:solidFill>
                  <a:srgbClr val="000000"/>
                </a:solidFill>
                <a:ea typeface="Assistant Regular"/>
              </a:rPr>
              <a:t>組員 </a:t>
            </a:r>
          </a:p>
          <a:p>
            <a:pPr algn="r">
              <a:lnSpc>
                <a:spcPts val="6256"/>
              </a:lnSpc>
              <a:spcBef>
                <a:spcPct val="0"/>
              </a:spcBef>
            </a:pPr>
            <a:r>
              <a:rPr lang="en-US" sz="4468">
                <a:solidFill>
                  <a:srgbClr val="000000"/>
                </a:solidFill>
                <a:latin typeface="Assistant Regular"/>
              </a:rPr>
              <a:t>C111105105 陳佑柱 - 機電工程系</a:t>
            </a:r>
          </a:p>
          <a:p>
            <a:pPr algn="r">
              <a:lnSpc>
                <a:spcPts val="6256"/>
              </a:lnSpc>
              <a:spcBef>
                <a:spcPct val="0"/>
              </a:spcBef>
            </a:pPr>
            <a:r>
              <a:rPr lang="en-US" sz="4468">
                <a:solidFill>
                  <a:srgbClr val="000000"/>
                </a:solidFill>
                <a:latin typeface="Assistant Regular"/>
              </a:rPr>
              <a:t>C111105104 張兆頡 - 機電工程系</a:t>
            </a:r>
          </a:p>
          <a:p>
            <a:pPr algn="r">
              <a:lnSpc>
                <a:spcPts val="6256"/>
              </a:lnSpc>
              <a:spcBef>
                <a:spcPct val="0"/>
              </a:spcBef>
            </a:pPr>
            <a:r>
              <a:rPr lang="en-US" sz="4468">
                <a:solidFill>
                  <a:srgbClr val="000000"/>
                </a:solidFill>
                <a:latin typeface="Assistant Regular"/>
              </a:rPr>
              <a:t>C111118119 陳奕如 - 資訊管理系</a:t>
            </a:r>
          </a:p>
          <a:p>
            <a:pPr algn="r">
              <a:lnSpc>
                <a:spcPts val="6256"/>
              </a:lnSpc>
              <a:spcBef>
                <a:spcPct val="0"/>
              </a:spcBef>
            </a:pPr>
            <a:r>
              <a:rPr lang="en-US" sz="4468">
                <a:solidFill>
                  <a:srgbClr val="000000"/>
                </a:solidFill>
                <a:latin typeface="Assistant Regular"/>
              </a:rPr>
              <a:t>C111112117 張庭豪 - 電子工程系</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521" r="7042" b="3521"/>
          <a:stretch>
            <a:fillRect/>
          </a:stretch>
        </p:blipFill>
        <p:spPr>
          <a:xfrm>
            <a:off x="0" y="0"/>
            <a:ext cx="18288000" cy="10287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04203" y="0"/>
            <a:ext cx="14259488" cy="10387300"/>
          </a:xfrm>
          <a:custGeom>
            <a:avLst/>
            <a:gdLst/>
            <a:ahLst/>
            <a:cxnLst/>
            <a:rect l="l" t="t" r="r" b="b"/>
            <a:pathLst>
              <a:path w="14259488" h="10387300">
                <a:moveTo>
                  <a:pt x="0" y="0"/>
                </a:moveTo>
                <a:lnTo>
                  <a:pt x="14259488" y="0"/>
                </a:lnTo>
                <a:lnTo>
                  <a:pt x="14259488" y="10387300"/>
                </a:lnTo>
                <a:lnTo>
                  <a:pt x="0" y="10387300"/>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51" r="247" b="2783"/>
          <a:stretch>
            <a:fillRect/>
          </a:stretch>
        </p:blipFill>
        <p:spPr>
          <a:xfrm>
            <a:off x="0" y="0"/>
            <a:ext cx="18288000" cy="10287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658" y="5507540"/>
            <a:ext cx="9087342" cy="4573688"/>
          </a:xfrm>
          <a:custGeom>
            <a:avLst/>
            <a:gdLst/>
            <a:ahLst/>
            <a:cxnLst/>
            <a:rect l="l" t="t" r="r" b="b"/>
            <a:pathLst>
              <a:path w="9087342" h="4573688">
                <a:moveTo>
                  <a:pt x="0" y="0"/>
                </a:moveTo>
                <a:lnTo>
                  <a:pt x="9087342" y="0"/>
                </a:lnTo>
                <a:lnTo>
                  <a:pt x="9087342" y="4573688"/>
                </a:lnTo>
                <a:lnTo>
                  <a:pt x="0" y="4573688"/>
                </a:lnTo>
                <a:lnTo>
                  <a:pt x="0" y="0"/>
                </a:lnTo>
                <a:close/>
              </a:path>
            </a:pathLst>
          </a:custGeom>
          <a:blipFill>
            <a:blip r:embed="rId2"/>
            <a:stretch>
              <a:fillRect l="-2281" r="-2281"/>
            </a:stretch>
          </a:blipFill>
        </p:spPr>
      </p:sp>
      <p:sp>
        <p:nvSpPr>
          <p:cNvPr id="3" name="Freeform 3"/>
          <p:cNvSpPr/>
          <p:nvPr/>
        </p:nvSpPr>
        <p:spPr>
          <a:xfrm>
            <a:off x="4366055" y="-394799"/>
            <a:ext cx="10044228" cy="6087692"/>
          </a:xfrm>
          <a:custGeom>
            <a:avLst/>
            <a:gdLst/>
            <a:ahLst/>
            <a:cxnLst/>
            <a:rect l="l" t="t" r="r" b="b"/>
            <a:pathLst>
              <a:path w="10044228" h="6087692">
                <a:moveTo>
                  <a:pt x="0" y="0"/>
                </a:moveTo>
                <a:lnTo>
                  <a:pt x="10044228" y="0"/>
                </a:lnTo>
                <a:lnTo>
                  <a:pt x="10044228" y="6087692"/>
                </a:lnTo>
                <a:lnTo>
                  <a:pt x="0" y="6087692"/>
                </a:lnTo>
                <a:lnTo>
                  <a:pt x="0" y="0"/>
                </a:lnTo>
                <a:close/>
              </a:path>
            </a:pathLst>
          </a:custGeom>
          <a:blipFill>
            <a:blip r:embed="rId3"/>
            <a:stretch>
              <a:fillRect/>
            </a:stretch>
          </a:blipFill>
        </p:spPr>
      </p:sp>
      <p:sp>
        <p:nvSpPr>
          <p:cNvPr id="4" name="Freeform 4"/>
          <p:cNvSpPr/>
          <p:nvPr/>
        </p:nvSpPr>
        <p:spPr>
          <a:xfrm>
            <a:off x="9388169" y="5266781"/>
            <a:ext cx="8899831" cy="5020219"/>
          </a:xfrm>
          <a:custGeom>
            <a:avLst/>
            <a:gdLst/>
            <a:ahLst/>
            <a:cxnLst/>
            <a:rect l="l" t="t" r="r" b="b"/>
            <a:pathLst>
              <a:path w="8899831" h="5020219">
                <a:moveTo>
                  <a:pt x="0" y="0"/>
                </a:moveTo>
                <a:lnTo>
                  <a:pt x="8899831" y="0"/>
                </a:lnTo>
                <a:lnTo>
                  <a:pt x="8899831" y="5020219"/>
                </a:lnTo>
                <a:lnTo>
                  <a:pt x="0" y="5020219"/>
                </a:lnTo>
                <a:lnTo>
                  <a:pt x="0" y="0"/>
                </a:lnTo>
                <a:close/>
              </a:path>
            </a:pathLst>
          </a:custGeom>
          <a:blipFill>
            <a:blip r:embed="rId4"/>
            <a:stretch>
              <a:fillRect/>
            </a:stretch>
          </a:blipFill>
        </p:spPr>
      </p:sp>
      <p:sp>
        <p:nvSpPr>
          <p:cNvPr id="5" name="TextBox 5"/>
          <p:cNvSpPr txBox="1"/>
          <p:nvPr/>
        </p:nvSpPr>
        <p:spPr>
          <a:xfrm>
            <a:off x="8132813" y="2106891"/>
            <a:ext cx="3505200" cy="1566544"/>
          </a:xfrm>
          <a:prstGeom prst="rect">
            <a:avLst/>
          </a:prstGeom>
        </p:spPr>
        <p:txBody>
          <a:bodyPr lIns="0" tIns="0" rIns="0" bIns="0" rtlCol="0" anchor="t">
            <a:spAutoFit/>
          </a:bodyPr>
          <a:lstStyle/>
          <a:p>
            <a:pPr algn="ctr">
              <a:lnSpc>
                <a:spcPts val="12880"/>
              </a:lnSpc>
            </a:pPr>
            <a:r>
              <a:rPr lang="en-US" sz="9200">
                <a:solidFill>
                  <a:srgbClr val="000000"/>
                </a:solidFill>
                <a:ea typeface="Noto Sans T Chinese Bold"/>
              </a:rPr>
              <a:t>台灣省</a:t>
            </a:r>
          </a:p>
        </p:txBody>
      </p:sp>
      <p:sp>
        <p:nvSpPr>
          <p:cNvPr id="6" name="TextBox 6"/>
          <p:cNvSpPr txBox="1"/>
          <p:nvPr/>
        </p:nvSpPr>
        <p:spPr>
          <a:xfrm>
            <a:off x="3586824" y="7691756"/>
            <a:ext cx="2336840" cy="1566544"/>
          </a:xfrm>
          <a:prstGeom prst="rect">
            <a:avLst/>
          </a:prstGeom>
        </p:spPr>
        <p:txBody>
          <a:bodyPr lIns="0" tIns="0" rIns="0" bIns="0" rtlCol="0" anchor="t">
            <a:spAutoFit/>
          </a:bodyPr>
          <a:lstStyle/>
          <a:p>
            <a:pPr algn="ctr">
              <a:lnSpc>
                <a:spcPts val="12880"/>
              </a:lnSpc>
            </a:pPr>
            <a:r>
              <a:rPr lang="en-US" sz="9200">
                <a:solidFill>
                  <a:srgbClr val="000000"/>
                </a:solidFill>
                <a:ea typeface="Noto Sans T Chinese Bold"/>
              </a:rPr>
              <a:t>台北</a:t>
            </a:r>
          </a:p>
        </p:txBody>
      </p:sp>
      <p:sp>
        <p:nvSpPr>
          <p:cNvPr id="7" name="TextBox 7"/>
          <p:cNvSpPr txBox="1"/>
          <p:nvPr/>
        </p:nvSpPr>
        <p:spPr>
          <a:xfrm>
            <a:off x="14410283" y="7411253"/>
            <a:ext cx="2336840" cy="1566544"/>
          </a:xfrm>
          <a:prstGeom prst="rect">
            <a:avLst/>
          </a:prstGeom>
        </p:spPr>
        <p:txBody>
          <a:bodyPr lIns="0" tIns="0" rIns="0" bIns="0" rtlCol="0" anchor="t">
            <a:spAutoFit/>
          </a:bodyPr>
          <a:lstStyle/>
          <a:p>
            <a:pPr algn="ctr">
              <a:lnSpc>
                <a:spcPts val="12880"/>
              </a:lnSpc>
            </a:pPr>
            <a:r>
              <a:rPr lang="en-US" sz="9200">
                <a:solidFill>
                  <a:srgbClr val="000000"/>
                </a:solidFill>
                <a:ea typeface="Noto Sans T Chinese Bold"/>
              </a:rPr>
              <a:t>台中</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7744" y="1488186"/>
            <a:ext cx="4114388" cy="4114800"/>
            <a:chOff x="0" y="0"/>
            <a:chExt cx="1083625" cy="1083733"/>
          </a:xfrm>
        </p:grpSpPr>
        <p:sp>
          <p:nvSpPr>
            <p:cNvPr id="3" name="Freeform 3"/>
            <p:cNvSpPr/>
            <p:nvPr/>
          </p:nvSpPr>
          <p:spPr>
            <a:xfrm>
              <a:off x="0" y="0"/>
              <a:ext cx="1083625" cy="1083733"/>
            </a:xfrm>
            <a:custGeom>
              <a:avLst/>
              <a:gdLst/>
              <a:ahLst/>
              <a:cxnLst/>
              <a:rect l="l" t="t" r="r" b="b"/>
              <a:pathLst>
                <a:path w="1083625" h="1083733">
                  <a:moveTo>
                    <a:pt x="95965" y="0"/>
                  </a:moveTo>
                  <a:lnTo>
                    <a:pt x="987659" y="0"/>
                  </a:lnTo>
                  <a:cubicBezTo>
                    <a:pt x="1013111" y="0"/>
                    <a:pt x="1037520" y="10111"/>
                    <a:pt x="1055517" y="28108"/>
                  </a:cubicBezTo>
                  <a:cubicBezTo>
                    <a:pt x="1073514" y="46105"/>
                    <a:pt x="1083625" y="70514"/>
                    <a:pt x="1083625" y="95965"/>
                  </a:cubicBezTo>
                  <a:lnTo>
                    <a:pt x="1083625" y="987768"/>
                  </a:lnTo>
                  <a:cubicBezTo>
                    <a:pt x="1083625" y="1040768"/>
                    <a:pt x="1040660" y="1083733"/>
                    <a:pt x="987659" y="1083733"/>
                  </a:cubicBezTo>
                  <a:lnTo>
                    <a:pt x="95965" y="1083733"/>
                  </a:lnTo>
                  <a:cubicBezTo>
                    <a:pt x="42965" y="1083733"/>
                    <a:pt x="0" y="1040768"/>
                    <a:pt x="0" y="987768"/>
                  </a:cubicBezTo>
                  <a:lnTo>
                    <a:pt x="0" y="95965"/>
                  </a:lnTo>
                  <a:cubicBezTo>
                    <a:pt x="0" y="42965"/>
                    <a:pt x="42965" y="0"/>
                    <a:pt x="95965" y="0"/>
                  </a:cubicBezTo>
                  <a:close/>
                </a:path>
              </a:pathLst>
            </a:custGeom>
            <a:gradFill rotWithShape="1">
              <a:gsLst>
                <a:gs pos="0">
                  <a:srgbClr val="FF008A">
                    <a:alpha val="54500"/>
                  </a:srgbClr>
                </a:gs>
                <a:gs pos="100000">
                  <a:srgbClr val="FFFFFF">
                    <a:alpha val="100000"/>
                  </a:srgbClr>
                </a:gs>
              </a:gsLst>
              <a:lin ang="2100000"/>
            </a:gradFill>
          </p:spPr>
        </p:sp>
        <p:sp>
          <p:nvSpPr>
            <p:cNvPr id="4" name="TextBox 4"/>
            <p:cNvSpPr txBox="1"/>
            <p:nvPr/>
          </p:nvSpPr>
          <p:spPr>
            <a:xfrm>
              <a:off x="135412" y="73716"/>
              <a:ext cx="812800" cy="889000"/>
            </a:xfrm>
            <a:prstGeom prst="rect">
              <a:avLst/>
            </a:prstGeom>
          </p:spPr>
          <p:txBody>
            <a:bodyPr lIns="50800" tIns="50800" rIns="50800" bIns="50800" rtlCol="0" anchor="ctr"/>
            <a:lstStyle/>
            <a:p>
              <a:pPr algn="ctr">
                <a:lnSpc>
                  <a:spcPts val="5599"/>
                </a:lnSpc>
              </a:pPr>
              <a:r>
                <a:rPr lang="en-US" sz="3999" spc="59" dirty="0" err="1">
                  <a:solidFill>
                    <a:srgbClr val="000000"/>
                  </a:solidFill>
                  <a:ea typeface="Assistant Regular"/>
                </a:rPr>
                <a:t>陳佑柱</a:t>
              </a:r>
              <a:endParaRPr lang="en-US" sz="3999" spc="59" dirty="0">
                <a:solidFill>
                  <a:srgbClr val="000000"/>
                </a:solidFill>
                <a:ea typeface="Assistant Regular"/>
              </a:endParaRPr>
            </a:p>
            <a:p>
              <a:pPr algn="ctr">
                <a:lnSpc>
                  <a:spcPts val="5599"/>
                </a:lnSpc>
              </a:pPr>
              <a:r>
                <a:rPr lang="en-US" sz="3999" spc="59" dirty="0">
                  <a:solidFill>
                    <a:srgbClr val="000000"/>
                  </a:solidFill>
                  <a:latin typeface="Assistant Regular"/>
                </a:rPr>
                <a:t> </a:t>
              </a:r>
              <a:r>
                <a:rPr lang="en-US" sz="3999" spc="59" dirty="0" err="1">
                  <a:solidFill>
                    <a:srgbClr val="000000"/>
                  </a:solidFill>
                  <a:latin typeface="Assistant Regular"/>
                </a:rPr>
                <a:t>資料處理</a:t>
              </a:r>
              <a:r>
                <a:rPr lang="en-US" sz="3999" spc="59" dirty="0">
                  <a:solidFill>
                    <a:srgbClr val="000000"/>
                  </a:solidFill>
                  <a:latin typeface="Assistant Regular"/>
                </a:rPr>
                <a:t>  </a:t>
              </a:r>
            </a:p>
            <a:p>
              <a:pPr algn="ctr">
                <a:lnSpc>
                  <a:spcPts val="5599"/>
                </a:lnSpc>
              </a:pPr>
              <a:r>
                <a:rPr lang="en-US" sz="3999" spc="59" dirty="0" err="1">
                  <a:solidFill>
                    <a:srgbClr val="000000"/>
                  </a:solidFill>
                  <a:ea typeface="Assistant Regular"/>
                </a:rPr>
                <a:t>網頁美編</a:t>
              </a:r>
              <a:endParaRPr lang="en-US" sz="3999" spc="59" dirty="0">
                <a:solidFill>
                  <a:srgbClr val="000000"/>
                </a:solidFill>
                <a:ea typeface="Assistant Regular"/>
              </a:endParaRPr>
            </a:p>
          </p:txBody>
        </p:sp>
      </p:grpSp>
      <p:grpSp>
        <p:nvGrpSpPr>
          <p:cNvPr id="5" name="Group 5"/>
          <p:cNvGrpSpPr/>
          <p:nvPr/>
        </p:nvGrpSpPr>
        <p:grpSpPr>
          <a:xfrm>
            <a:off x="13569145" y="1306730"/>
            <a:ext cx="4185421" cy="4118697"/>
            <a:chOff x="0" y="0"/>
            <a:chExt cx="1102333" cy="1084760"/>
          </a:xfrm>
        </p:grpSpPr>
        <p:sp>
          <p:nvSpPr>
            <p:cNvPr id="6" name="Freeform 6"/>
            <p:cNvSpPr/>
            <p:nvPr/>
          </p:nvSpPr>
          <p:spPr>
            <a:xfrm>
              <a:off x="0" y="0"/>
              <a:ext cx="1102333" cy="1084760"/>
            </a:xfrm>
            <a:custGeom>
              <a:avLst/>
              <a:gdLst/>
              <a:ahLst/>
              <a:cxnLst/>
              <a:rect l="l" t="t" r="r" b="b"/>
              <a:pathLst>
                <a:path w="1102333" h="1084760">
                  <a:moveTo>
                    <a:pt x="94336" y="0"/>
                  </a:moveTo>
                  <a:lnTo>
                    <a:pt x="1007997" y="0"/>
                  </a:lnTo>
                  <a:cubicBezTo>
                    <a:pt x="1060097" y="0"/>
                    <a:pt x="1102333" y="42236"/>
                    <a:pt x="1102333" y="94336"/>
                  </a:cubicBezTo>
                  <a:lnTo>
                    <a:pt x="1102333" y="990423"/>
                  </a:lnTo>
                  <a:cubicBezTo>
                    <a:pt x="1102333" y="1042524"/>
                    <a:pt x="1060097" y="1084760"/>
                    <a:pt x="1007997" y="1084760"/>
                  </a:cubicBezTo>
                  <a:lnTo>
                    <a:pt x="94336" y="1084760"/>
                  </a:lnTo>
                  <a:cubicBezTo>
                    <a:pt x="69317" y="1084760"/>
                    <a:pt x="45322" y="1074821"/>
                    <a:pt x="27631" y="1057129"/>
                  </a:cubicBezTo>
                  <a:cubicBezTo>
                    <a:pt x="9939" y="1039438"/>
                    <a:pt x="0" y="1015443"/>
                    <a:pt x="0" y="990423"/>
                  </a:cubicBezTo>
                  <a:lnTo>
                    <a:pt x="0" y="94336"/>
                  </a:lnTo>
                  <a:cubicBezTo>
                    <a:pt x="0" y="42236"/>
                    <a:pt x="42236" y="0"/>
                    <a:pt x="94336" y="0"/>
                  </a:cubicBezTo>
                  <a:close/>
                </a:path>
              </a:pathLst>
            </a:custGeom>
            <a:gradFill rotWithShape="1">
              <a:gsLst>
                <a:gs pos="0">
                  <a:srgbClr val="B9CACF">
                    <a:alpha val="100000"/>
                  </a:srgbClr>
                </a:gs>
                <a:gs pos="100000">
                  <a:srgbClr val="9AC9FF">
                    <a:alpha val="100000"/>
                  </a:srgbClr>
                </a:gs>
              </a:gsLst>
              <a:lin ang="0"/>
            </a:gradFill>
          </p:spPr>
        </p:sp>
        <p:sp>
          <p:nvSpPr>
            <p:cNvPr id="7" name="TextBox 7"/>
            <p:cNvSpPr txBox="1"/>
            <p:nvPr/>
          </p:nvSpPr>
          <p:spPr>
            <a:xfrm>
              <a:off x="133729" y="54062"/>
              <a:ext cx="812800" cy="889000"/>
            </a:xfrm>
            <a:prstGeom prst="rect">
              <a:avLst/>
            </a:prstGeom>
          </p:spPr>
          <p:txBody>
            <a:bodyPr lIns="50800" tIns="50800" rIns="50800" bIns="50800" rtlCol="0" anchor="ctr"/>
            <a:lstStyle/>
            <a:p>
              <a:pPr algn="ctr">
                <a:lnSpc>
                  <a:spcPts val="5599"/>
                </a:lnSpc>
              </a:pPr>
              <a:r>
                <a:rPr lang="en-US" sz="3999" spc="59" dirty="0" err="1">
                  <a:solidFill>
                    <a:srgbClr val="000000"/>
                  </a:solidFill>
                  <a:ea typeface="Assistant Regular"/>
                </a:rPr>
                <a:t>張兆頡</a:t>
              </a:r>
              <a:endParaRPr lang="en-US" sz="3999" spc="59" dirty="0">
                <a:solidFill>
                  <a:srgbClr val="000000"/>
                </a:solidFill>
                <a:ea typeface="Assistant Regular"/>
              </a:endParaRPr>
            </a:p>
            <a:p>
              <a:pPr algn="ctr">
                <a:lnSpc>
                  <a:spcPts val="5599"/>
                </a:lnSpc>
              </a:pPr>
              <a:r>
                <a:rPr lang="en-US" sz="3999" spc="59" dirty="0">
                  <a:solidFill>
                    <a:srgbClr val="000000"/>
                  </a:solidFill>
                  <a:latin typeface="Assistant Regular"/>
                </a:rPr>
                <a:t>HTML </a:t>
              </a:r>
            </a:p>
            <a:p>
              <a:pPr algn="ctr">
                <a:lnSpc>
                  <a:spcPts val="5599"/>
                </a:lnSpc>
              </a:pPr>
              <a:r>
                <a:rPr lang="en-US" sz="3999" spc="59" dirty="0" err="1">
                  <a:solidFill>
                    <a:srgbClr val="000000"/>
                  </a:solidFill>
                  <a:ea typeface="Assistant Regular"/>
                </a:rPr>
                <a:t>後臺處理</a:t>
              </a:r>
              <a:endParaRPr lang="en-US" sz="3999" spc="59" dirty="0">
                <a:solidFill>
                  <a:srgbClr val="000000"/>
                </a:solidFill>
                <a:ea typeface="Assistant Regular"/>
              </a:endParaRPr>
            </a:p>
          </p:txBody>
        </p:sp>
      </p:grpSp>
      <p:grpSp>
        <p:nvGrpSpPr>
          <p:cNvPr id="8" name="Group 8"/>
          <p:cNvGrpSpPr/>
          <p:nvPr/>
        </p:nvGrpSpPr>
        <p:grpSpPr>
          <a:xfrm>
            <a:off x="5029612" y="5602986"/>
            <a:ext cx="4114388" cy="4072594"/>
            <a:chOff x="0" y="0"/>
            <a:chExt cx="1083625" cy="1072617"/>
          </a:xfrm>
        </p:grpSpPr>
        <p:sp>
          <p:nvSpPr>
            <p:cNvPr id="9" name="Freeform 9"/>
            <p:cNvSpPr/>
            <p:nvPr/>
          </p:nvSpPr>
          <p:spPr>
            <a:xfrm>
              <a:off x="0" y="0"/>
              <a:ext cx="1083625" cy="1072617"/>
            </a:xfrm>
            <a:custGeom>
              <a:avLst/>
              <a:gdLst/>
              <a:ahLst/>
              <a:cxnLst/>
              <a:rect l="l" t="t" r="r" b="b"/>
              <a:pathLst>
                <a:path w="1083625" h="1072617">
                  <a:moveTo>
                    <a:pt x="95965" y="0"/>
                  </a:moveTo>
                  <a:lnTo>
                    <a:pt x="987659" y="0"/>
                  </a:lnTo>
                  <a:cubicBezTo>
                    <a:pt x="1013111" y="0"/>
                    <a:pt x="1037520" y="10111"/>
                    <a:pt x="1055517" y="28108"/>
                  </a:cubicBezTo>
                  <a:cubicBezTo>
                    <a:pt x="1073514" y="46105"/>
                    <a:pt x="1083625" y="70514"/>
                    <a:pt x="1083625" y="95965"/>
                  </a:cubicBezTo>
                  <a:lnTo>
                    <a:pt x="1083625" y="976652"/>
                  </a:lnTo>
                  <a:cubicBezTo>
                    <a:pt x="1083625" y="1029652"/>
                    <a:pt x="1040660" y="1072617"/>
                    <a:pt x="987659" y="1072617"/>
                  </a:cubicBezTo>
                  <a:lnTo>
                    <a:pt x="95965" y="1072617"/>
                  </a:lnTo>
                  <a:cubicBezTo>
                    <a:pt x="42965" y="1072617"/>
                    <a:pt x="0" y="1029652"/>
                    <a:pt x="0" y="976652"/>
                  </a:cubicBezTo>
                  <a:lnTo>
                    <a:pt x="0" y="95965"/>
                  </a:lnTo>
                  <a:cubicBezTo>
                    <a:pt x="0" y="42965"/>
                    <a:pt x="42965" y="0"/>
                    <a:pt x="95965" y="0"/>
                  </a:cubicBezTo>
                  <a:close/>
                </a:path>
              </a:pathLst>
            </a:custGeom>
            <a:gradFill rotWithShape="1">
              <a:gsLst>
                <a:gs pos="0">
                  <a:srgbClr val="FF66C4">
                    <a:alpha val="100000"/>
                  </a:srgbClr>
                </a:gs>
                <a:gs pos="100000">
                  <a:srgbClr val="7A7CFF">
                    <a:alpha val="100000"/>
                  </a:srgbClr>
                </a:gs>
              </a:gsLst>
              <a:lin ang="0"/>
            </a:gradFill>
          </p:spPr>
        </p:sp>
        <p:sp>
          <p:nvSpPr>
            <p:cNvPr id="10" name="TextBox 10"/>
            <p:cNvSpPr txBox="1"/>
            <p:nvPr/>
          </p:nvSpPr>
          <p:spPr>
            <a:xfrm>
              <a:off x="100237" y="91808"/>
              <a:ext cx="812800" cy="889000"/>
            </a:xfrm>
            <a:prstGeom prst="rect">
              <a:avLst/>
            </a:prstGeom>
          </p:spPr>
          <p:txBody>
            <a:bodyPr lIns="50800" tIns="50800" rIns="50800" bIns="50800" rtlCol="0" anchor="ctr"/>
            <a:lstStyle/>
            <a:p>
              <a:pPr algn="ctr">
                <a:lnSpc>
                  <a:spcPts val="5599"/>
                </a:lnSpc>
              </a:pPr>
              <a:r>
                <a:rPr lang="en-US" sz="3999" spc="59" dirty="0" err="1">
                  <a:solidFill>
                    <a:srgbClr val="000000"/>
                  </a:solidFill>
                  <a:ea typeface="Assistant Regular"/>
                </a:rPr>
                <a:t>陳奕如</a:t>
              </a:r>
              <a:endParaRPr lang="en-US" sz="3999" spc="59" dirty="0">
                <a:solidFill>
                  <a:srgbClr val="000000"/>
                </a:solidFill>
                <a:ea typeface="Assistant Regular"/>
              </a:endParaRPr>
            </a:p>
            <a:p>
              <a:pPr algn="ctr">
                <a:lnSpc>
                  <a:spcPts val="5599"/>
                </a:lnSpc>
              </a:pPr>
              <a:r>
                <a:rPr lang="en-US" sz="3999" spc="59" dirty="0">
                  <a:solidFill>
                    <a:srgbClr val="000000"/>
                  </a:solidFill>
                  <a:latin typeface="Assistant Regular"/>
                </a:rPr>
                <a:t>   </a:t>
              </a:r>
              <a:r>
                <a:rPr lang="en-US" sz="3999" spc="59" dirty="0" err="1">
                  <a:solidFill>
                    <a:srgbClr val="000000"/>
                  </a:solidFill>
                  <a:latin typeface="Assistant Regular"/>
                </a:rPr>
                <a:t>收集資料</a:t>
              </a:r>
              <a:endParaRPr lang="en-US" sz="3999" spc="59" dirty="0">
                <a:solidFill>
                  <a:srgbClr val="000000"/>
                </a:solidFill>
                <a:latin typeface="Assistant Regular"/>
              </a:endParaRPr>
            </a:p>
            <a:p>
              <a:pPr algn="ctr">
                <a:lnSpc>
                  <a:spcPts val="5599"/>
                </a:lnSpc>
              </a:pPr>
              <a:r>
                <a:rPr lang="en-US" sz="3999" spc="59" dirty="0" err="1">
                  <a:solidFill>
                    <a:srgbClr val="000000"/>
                  </a:solidFill>
                  <a:ea typeface="Assistant Regular"/>
                </a:rPr>
                <a:t>做報告</a:t>
              </a:r>
              <a:endParaRPr lang="en-US" sz="3999" spc="59" dirty="0">
                <a:solidFill>
                  <a:srgbClr val="000000"/>
                </a:solidFill>
                <a:ea typeface="Assistant Regular"/>
              </a:endParaRPr>
            </a:p>
          </p:txBody>
        </p:sp>
      </p:grpSp>
      <p:grpSp>
        <p:nvGrpSpPr>
          <p:cNvPr id="11" name="Group 11"/>
          <p:cNvGrpSpPr/>
          <p:nvPr/>
        </p:nvGrpSpPr>
        <p:grpSpPr>
          <a:xfrm>
            <a:off x="10239139" y="5583937"/>
            <a:ext cx="4185421" cy="4072594"/>
            <a:chOff x="-47144" y="-5017"/>
            <a:chExt cx="1102333" cy="1072617"/>
          </a:xfrm>
        </p:grpSpPr>
        <p:sp>
          <p:nvSpPr>
            <p:cNvPr id="12" name="Freeform 12"/>
            <p:cNvSpPr/>
            <p:nvPr/>
          </p:nvSpPr>
          <p:spPr>
            <a:xfrm>
              <a:off x="-47144" y="-5017"/>
              <a:ext cx="1102333" cy="1072617"/>
            </a:xfrm>
            <a:custGeom>
              <a:avLst/>
              <a:gdLst/>
              <a:ahLst/>
              <a:cxnLst/>
              <a:rect l="l" t="t" r="r" b="b"/>
              <a:pathLst>
                <a:path w="1102333" h="1072617">
                  <a:moveTo>
                    <a:pt x="94336" y="0"/>
                  </a:moveTo>
                  <a:lnTo>
                    <a:pt x="1007997" y="0"/>
                  </a:lnTo>
                  <a:cubicBezTo>
                    <a:pt x="1060097" y="0"/>
                    <a:pt x="1102333" y="42236"/>
                    <a:pt x="1102333" y="94336"/>
                  </a:cubicBezTo>
                  <a:lnTo>
                    <a:pt x="1102333" y="978281"/>
                  </a:lnTo>
                  <a:cubicBezTo>
                    <a:pt x="1102333" y="1003300"/>
                    <a:pt x="1092394" y="1027295"/>
                    <a:pt x="1074703" y="1044987"/>
                  </a:cubicBezTo>
                  <a:cubicBezTo>
                    <a:pt x="1057011" y="1062678"/>
                    <a:pt x="1033016" y="1072617"/>
                    <a:pt x="1007997" y="1072617"/>
                  </a:cubicBezTo>
                  <a:lnTo>
                    <a:pt x="94336" y="1072617"/>
                  </a:lnTo>
                  <a:cubicBezTo>
                    <a:pt x="42236" y="1072617"/>
                    <a:pt x="0" y="1030381"/>
                    <a:pt x="0" y="978281"/>
                  </a:cubicBezTo>
                  <a:lnTo>
                    <a:pt x="0" y="94336"/>
                  </a:lnTo>
                  <a:cubicBezTo>
                    <a:pt x="0" y="42236"/>
                    <a:pt x="42236" y="0"/>
                    <a:pt x="94336" y="0"/>
                  </a:cubicBezTo>
                  <a:close/>
                </a:path>
              </a:pathLst>
            </a:custGeom>
            <a:gradFill rotWithShape="1">
              <a:gsLst>
                <a:gs pos="0">
                  <a:srgbClr val="CDFFD8">
                    <a:alpha val="100000"/>
                  </a:srgbClr>
                </a:gs>
                <a:gs pos="100000">
                  <a:srgbClr val="94B9FF">
                    <a:alpha val="100000"/>
                  </a:srgbClr>
                </a:gs>
              </a:gsLst>
              <a:lin ang="0"/>
            </a:gradFill>
          </p:spPr>
        </p:sp>
        <p:sp>
          <p:nvSpPr>
            <p:cNvPr id="13" name="TextBox 13"/>
            <p:cNvSpPr txBox="1"/>
            <p:nvPr/>
          </p:nvSpPr>
          <p:spPr>
            <a:xfrm>
              <a:off x="97622" y="70418"/>
              <a:ext cx="812800" cy="889000"/>
            </a:xfrm>
            <a:prstGeom prst="rect">
              <a:avLst/>
            </a:prstGeom>
          </p:spPr>
          <p:txBody>
            <a:bodyPr lIns="50800" tIns="50800" rIns="50800" bIns="50800" rtlCol="0" anchor="ctr"/>
            <a:lstStyle/>
            <a:p>
              <a:pPr algn="ctr">
                <a:lnSpc>
                  <a:spcPts val="5599"/>
                </a:lnSpc>
              </a:pPr>
              <a:r>
                <a:rPr lang="en-US" sz="3999" spc="59" dirty="0" err="1">
                  <a:solidFill>
                    <a:srgbClr val="000000"/>
                  </a:solidFill>
                  <a:ea typeface="Assistant Regular"/>
                </a:rPr>
                <a:t>張庭豪</a:t>
              </a:r>
              <a:endParaRPr lang="en-US" sz="3999" spc="59" dirty="0">
                <a:solidFill>
                  <a:srgbClr val="000000"/>
                </a:solidFill>
                <a:ea typeface="Assistant Regular"/>
              </a:endParaRPr>
            </a:p>
            <a:p>
              <a:pPr algn="ctr">
                <a:lnSpc>
                  <a:spcPts val="5599"/>
                </a:lnSpc>
              </a:pPr>
              <a:r>
                <a:rPr lang="en-US" sz="3999" spc="59" dirty="0">
                  <a:solidFill>
                    <a:srgbClr val="000000"/>
                  </a:solidFill>
                  <a:latin typeface="Assistant Regular"/>
                </a:rPr>
                <a:t>   </a:t>
              </a:r>
              <a:r>
                <a:rPr lang="en-US" sz="3999" spc="59" dirty="0" err="1">
                  <a:solidFill>
                    <a:srgbClr val="000000"/>
                  </a:solidFill>
                  <a:latin typeface="Assistant Regular"/>
                </a:rPr>
                <a:t>收集資料</a:t>
              </a:r>
              <a:endParaRPr lang="en-US" sz="3999" spc="59" dirty="0">
                <a:solidFill>
                  <a:srgbClr val="000000"/>
                </a:solidFill>
                <a:latin typeface="Assistant Regular"/>
              </a:endParaRPr>
            </a:p>
            <a:p>
              <a:pPr algn="ctr">
                <a:lnSpc>
                  <a:spcPts val="5599"/>
                </a:lnSpc>
              </a:pPr>
              <a:r>
                <a:rPr lang="en-US" sz="3999" spc="59" dirty="0" err="1">
                  <a:solidFill>
                    <a:srgbClr val="000000"/>
                  </a:solidFill>
                  <a:ea typeface="Assistant Regular"/>
                </a:rPr>
                <a:t>做報告</a:t>
              </a:r>
              <a:endParaRPr lang="en-US" sz="3999" spc="59" dirty="0">
                <a:solidFill>
                  <a:srgbClr val="000000"/>
                </a:solidFill>
                <a:ea typeface="Assistant Regular"/>
              </a:endParaRPr>
            </a:p>
          </p:txBody>
        </p:sp>
      </p:grpSp>
      <p:sp>
        <p:nvSpPr>
          <p:cNvPr id="14" name="TextBox 14"/>
          <p:cNvSpPr txBox="1"/>
          <p:nvPr/>
        </p:nvSpPr>
        <p:spPr>
          <a:xfrm>
            <a:off x="6380382" y="733425"/>
            <a:ext cx="6421218" cy="2664002"/>
          </a:xfrm>
          <a:prstGeom prst="rect">
            <a:avLst/>
          </a:prstGeom>
        </p:spPr>
        <p:txBody>
          <a:bodyPr wrap="square" lIns="0" tIns="0" rIns="0" bIns="0" rtlCol="0" anchor="t">
            <a:spAutoFit/>
          </a:bodyPr>
          <a:lstStyle/>
          <a:p>
            <a:pPr algn="ctr">
              <a:lnSpc>
                <a:spcPts val="21868"/>
              </a:lnSpc>
            </a:pPr>
            <a:r>
              <a:rPr lang="en-US" sz="15620" dirty="0" err="1">
                <a:solidFill>
                  <a:srgbClr val="000000"/>
                </a:solidFill>
                <a:ea typeface="Noto Sans T Chinese Bold"/>
              </a:rPr>
              <a:t>分工表</a:t>
            </a:r>
            <a:endParaRPr lang="en-US" sz="15620" dirty="0">
              <a:solidFill>
                <a:srgbClr val="000000"/>
              </a:solidFill>
              <a:ea typeface="Noto Sans T Chinese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828800" y="181100"/>
            <a:ext cx="4769406" cy="1522661"/>
          </a:xfrm>
          <a:prstGeom prst="rect">
            <a:avLst/>
          </a:prstGeom>
        </p:spPr>
        <p:txBody>
          <a:bodyPr lIns="0" tIns="0" rIns="0" bIns="0" rtlCol="0" anchor="t">
            <a:spAutoFit/>
          </a:bodyPr>
          <a:lstStyle/>
          <a:p>
            <a:pPr algn="ctr">
              <a:lnSpc>
                <a:spcPts val="12880"/>
              </a:lnSpc>
            </a:pPr>
            <a:r>
              <a:rPr lang="zh-TW" altLang="en-US" sz="9200" dirty="0">
                <a:solidFill>
                  <a:srgbClr val="000000"/>
                </a:solidFill>
                <a:latin typeface="Noto Sans T Chinese Bold"/>
              </a:rPr>
              <a:t>參考資料：</a:t>
            </a:r>
            <a:endParaRPr lang="en-US" sz="9200" dirty="0">
              <a:solidFill>
                <a:srgbClr val="000000"/>
              </a:solidFill>
              <a:latin typeface="Noto Sans T Chinese Bold"/>
            </a:endParaRPr>
          </a:p>
        </p:txBody>
      </p:sp>
      <p:pic>
        <p:nvPicPr>
          <p:cNvPr id="5" name="圖片 4">
            <a:extLst>
              <a:ext uri="{FF2B5EF4-FFF2-40B4-BE49-F238E27FC236}">
                <a16:creationId xmlns:a16="http://schemas.microsoft.com/office/drawing/2014/main" id="{61588683-1EEA-429C-7508-84818979D145}"/>
              </a:ext>
            </a:extLst>
          </p:cNvPr>
          <p:cNvPicPr>
            <a:picLocks noChangeAspect="1"/>
          </p:cNvPicPr>
          <p:nvPr/>
        </p:nvPicPr>
        <p:blipFill>
          <a:blip r:embed="rId2"/>
          <a:stretch>
            <a:fillRect/>
          </a:stretch>
        </p:blipFill>
        <p:spPr>
          <a:xfrm>
            <a:off x="290494" y="1734604"/>
            <a:ext cx="18004763" cy="8145012"/>
          </a:xfrm>
          <a:prstGeom prst="rect">
            <a:avLst/>
          </a:prstGeom>
        </p:spPr>
      </p:pic>
      <p:sp>
        <p:nvSpPr>
          <p:cNvPr id="6" name="文字方塊 5">
            <a:extLst>
              <a:ext uri="{FF2B5EF4-FFF2-40B4-BE49-F238E27FC236}">
                <a16:creationId xmlns:a16="http://schemas.microsoft.com/office/drawing/2014/main" id="{609ADFC3-D449-DFF7-F9C3-D0A1940EB9E5}"/>
              </a:ext>
            </a:extLst>
          </p:cNvPr>
          <p:cNvSpPr txBox="1"/>
          <p:nvPr/>
        </p:nvSpPr>
        <p:spPr>
          <a:xfrm>
            <a:off x="7772400" y="662116"/>
            <a:ext cx="9525000" cy="707886"/>
          </a:xfrm>
          <a:prstGeom prst="rect">
            <a:avLst/>
          </a:prstGeom>
          <a:noFill/>
        </p:spPr>
        <p:txBody>
          <a:bodyPr wrap="square" rtlCol="0">
            <a:spAutoFit/>
          </a:bodyPr>
          <a:lstStyle/>
          <a:p>
            <a:r>
              <a:rPr lang="en-US" altLang="zh-TW" sz="4000" dirty="0"/>
              <a:t>https://www.ris.gov.tw/app/portal/346</a:t>
            </a:r>
            <a:endParaRPr lang="zh-TW" altLang="en-US" sz="4000" dirty="0"/>
          </a:p>
        </p:txBody>
      </p:sp>
    </p:spTree>
    <p:extLst>
      <p:ext uri="{BB962C8B-B14F-4D97-AF65-F5344CB8AC3E}">
        <p14:creationId xmlns:p14="http://schemas.microsoft.com/office/powerpoint/2010/main" val="2455605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8762" y="1541594"/>
            <a:ext cx="8800078" cy="8585703"/>
          </a:xfrm>
          <a:custGeom>
            <a:avLst/>
            <a:gdLst/>
            <a:ahLst/>
            <a:cxnLst/>
            <a:rect l="l" t="t" r="r" b="b"/>
            <a:pathLst>
              <a:path w="8800078" h="8585703">
                <a:moveTo>
                  <a:pt x="0" y="0"/>
                </a:moveTo>
                <a:lnTo>
                  <a:pt x="8800078" y="0"/>
                </a:lnTo>
                <a:lnTo>
                  <a:pt x="8800078" y="8585703"/>
                </a:lnTo>
                <a:lnTo>
                  <a:pt x="0" y="8585703"/>
                </a:lnTo>
                <a:lnTo>
                  <a:pt x="0" y="0"/>
                </a:lnTo>
                <a:close/>
              </a:path>
            </a:pathLst>
          </a:custGeom>
          <a:blipFill>
            <a:blip r:embed="rId2"/>
            <a:stretch>
              <a:fillRect/>
            </a:stretch>
          </a:blipFill>
        </p:spPr>
      </p:sp>
      <p:sp>
        <p:nvSpPr>
          <p:cNvPr id="3" name="TextBox 3"/>
          <p:cNvSpPr txBox="1"/>
          <p:nvPr/>
        </p:nvSpPr>
        <p:spPr>
          <a:xfrm>
            <a:off x="2895600" y="2476500"/>
            <a:ext cx="5638800" cy="152227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Noto Sans T Chinese Bold"/>
              </a:rPr>
              <a:t>THANKS</a:t>
            </a:r>
          </a:p>
        </p:txBody>
      </p:sp>
      <p:sp>
        <p:nvSpPr>
          <p:cNvPr id="4" name="文字方塊 3">
            <a:extLst>
              <a:ext uri="{FF2B5EF4-FFF2-40B4-BE49-F238E27FC236}">
                <a16:creationId xmlns:a16="http://schemas.microsoft.com/office/drawing/2014/main" id="{1E18CA5F-6CFF-CB0E-F6FA-14AB55CD76D3}"/>
              </a:ext>
            </a:extLst>
          </p:cNvPr>
          <p:cNvSpPr txBox="1"/>
          <p:nvPr/>
        </p:nvSpPr>
        <p:spPr>
          <a:xfrm>
            <a:off x="685800" y="6806414"/>
            <a:ext cx="14706600" cy="1938992"/>
          </a:xfrm>
          <a:prstGeom prst="rect">
            <a:avLst/>
          </a:prstGeom>
          <a:noFill/>
        </p:spPr>
        <p:txBody>
          <a:bodyPr wrap="square" rtlCol="0">
            <a:spAutoFit/>
          </a:bodyPr>
          <a:lstStyle/>
          <a:p>
            <a:r>
              <a:rPr lang="zh-TW" altLang="en-US" sz="6000" dirty="0"/>
              <a:t>示範影片</a:t>
            </a:r>
            <a:r>
              <a:rPr lang="en-US" altLang="zh-TW" sz="6000" dirty="0"/>
              <a:t>:</a:t>
            </a:r>
          </a:p>
          <a:p>
            <a:r>
              <a:rPr lang="en-US" altLang="zh-TW" sz="6000" dirty="0"/>
              <a:t>https://youtu.be/DrPkW1uhggA</a:t>
            </a:r>
            <a:endParaRPr lang="zh-TW" altLang="en-US"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3209">
            <a:off x="-2003455" y="6597304"/>
            <a:ext cx="21881704" cy="10065584"/>
          </a:xfrm>
          <a:custGeom>
            <a:avLst/>
            <a:gdLst/>
            <a:ahLst/>
            <a:cxnLst/>
            <a:rect l="l" t="t" r="r" b="b"/>
            <a:pathLst>
              <a:path w="21881704" h="10065584">
                <a:moveTo>
                  <a:pt x="0" y="0"/>
                </a:moveTo>
                <a:lnTo>
                  <a:pt x="21881704" y="0"/>
                </a:lnTo>
                <a:lnTo>
                  <a:pt x="21881704" y="10065584"/>
                </a:lnTo>
                <a:lnTo>
                  <a:pt x="0" y="10065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86400" y="1040378"/>
            <a:ext cx="13003878" cy="7880682"/>
          </a:xfrm>
          <a:custGeom>
            <a:avLst/>
            <a:gdLst/>
            <a:ahLst/>
            <a:cxnLst/>
            <a:rect l="l" t="t" r="r" b="b"/>
            <a:pathLst>
              <a:path w="11929407" h="7271082">
                <a:moveTo>
                  <a:pt x="0" y="0"/>
                </a:moveTo>
                <a:lnTo>
                  <a:pt x="11929407" y="0"/>
                </a:lnTo>
                <a:lnTo>
                  <a:pt x="11929407" y="7271082"/>
                </a:lnTo>
                <a:lnTo>
                  <a:pt x="0" y="7271082"/>
                </a:lnTo>
                <a:lnTo>
                  <a:pt x="0" y="0"/>
                </a:lnTo>
                <a:close/>
              </a:path>
            </a:pathLst>
          </a:custGeom>
          <a:blipFill>
            <a:blip r:embed="rId4"/>
            <a:stretch>
              <a:fillRect t="-562" r="-74"/>
            </a:stretch>
          </a:blipFill>
        </p:spPr>
      </p:sp>
      <p:sp>
        <p:nvSpPr>
          <p:cNvPr id="4" name="Freeform 4"/>
          <p:cNvSpPr/>
          <p:nvPr/>
        </p:nvSpPr>
        <p:spPr>
          <a:xfrm>
            <a:off x="2819400" y="8193170"/>
            <a:ext cx="1457602" cy="1455780"/>
          </a:xfrm>
          <a:custGeom>
            <a:avLst/>
            <a:gdLst/>
            <a:ahLst/>
            <a:cxnLst/>
            <a:rect l="l" t="t" r="r" b="b"/>
            <a:pathLst>
              <a:path w="1457602" h="1455780">
                <a:moveTo>
                  <a:pt x="0" y="0"/>
                </a:moveTo>
                <a:lnTo>
                  <a:pt x="1457602" y="0"/>
                </a:lnTo>
                <a:lnTo>
                  <a:pt x="1457602" y="1455779"/>
                </a:lnTo>
                <a:lnTo>
                  <a:pt x="0" y="1455779"/>
                </a:lnTo>
                <a:lnTo>
                  <a:pt x="0" y="0"/>
                </a:lnTo>
                <a:close/>
              </a:path>
            </a:pathLst>
          </a:custGeom>
          <a:blipFill>
            <a:blip r:embed="rId5"/>
            <a:stretch>
              <a:fillRect/>
            </a:stretch>
          </a:blipFill>
        </p:spPr>
      </p:sp>
      <p:sp>
        <p:nvSpPr>
          <p:cNvPr id="5" name="TextBox 5"/>
          <p:cNvSpPr txBox="1"/>
          <p:nvPr/>
        </p:nvSpPr>
        <p:spPr>
          <a:xfrm>
            <a:off x="-650649" y="1040378"/>
            <a:ext cx="6972300" cy="3026854"/>
          </a:xfrm>
          <a:prstGeom prst="rect">
            <a:avLst/>
          </a:prstGeom>
        </p:spPr>
        <p:txBody>
          <a:bodyPr wrap="square" lIns="0" tIns="0" rIns="0" bIns="0" rtlCol="0" anchor="t">
            <a:spAutoFit/>
          </a:bodyPr>
          <a:lstStyle/>
          <a:p>
            <a:pPr algn="ctr">
              <a:lnSpc>
                <a:spcPts val="12197"/>
              </a:lnSpc>
            </a:pPr>
            <a:r>
              <a:rPr lang="en-US" sz="8712" dirty="0" err="1">
                <a:solidFill>
                  <a:srgbClr val="000000"/>
                </a:solidFill>
                <a:ea typeface="Martel Heavy Bold"/>
              </a:rPr>
              <a:t>我們</a:t>
            </a:r>
            <a:endParaRPr lang="en-US" sz="8712" dirty="0">
              <a:solidFill>
                <a:srgbClr val="000000"/>
              </a:solidFill>
              <a:ea typeface="Martel Heavy Bold"/>
            </a:endParaRPr>
          </a:p>
          <a:p>
            <a:pPr algn="ctr">
              <a:lnSpc>
                <a:spcPts val="12197"/>
              </a:lnSpc>
            </a:pPr>
            <a:r>
              <a:rPr lang="en-US" sz="8712" dirty="0" err="1">
                <a:solidFill>
                  <a:srgbClr val="000000"/>
                </a:solidFill>
                <a:ea typeface="Martel Heavy Bold"/>
              </a:rPr>
              <a:t>的首頁</a:t>
            </a:r>
            <a:endParaRPr lang="en-US" sz="8712" dirty="0">
              <a:solidFill>
                <a:srgbClr val="000000"/>
              </a:solidFill>
              <a:ea typeface="Martel Heavy Bold"/>
            </a:endParaRPr>
          </a:p>
        </p:txBody>
      </p:sp>
      <p:sp>
        <p:nvSpPr>
          <p:cNvPr id="6" name="TextBox 6"/>
          <p:cNvSpPr txBox="1"/>
          <p:nvPr/>
        </p:nvSpPr>
        <p:spPr>
          <a:xfrm>
            <a:off x="461729" y="4759121"/>
            <a:ext cx="4715342" cy="1787221"/>
          </a:xfrm>
          <a:prstGeom prst="rect">
            <a:avLst/>
          </a:prstGeom>
        </p:spPr>
        <p:txBody>
          <a:bodyPr wrap="square" lIns="0" tIns="0" rIns="0" bIns="0" rtlCol="0" anchor="t">
            <a:spAutoFit/>
          </a:bodyPr>
          <a:lstStyle/>
          <a:p>
            <a:pPr>
              <a:lnSpc>
                <a:spcPts val="4815"/>
              </a:lnSpc>
            </a:pPr>
            <a:r>
              <a:rPr lang="en-US" sz="2849" dirty="0">
                <a:solidFill>
                  <a:srgbClr val="000000"/>
                </a:solidFill>
                <a:ea typeface="Assistant Regular"/>
              </a:rPr>
              <a:t>	</a:t>
            </a:r>
            <a:r>
              <a:rPr lang="en-US" sz="2849" dirty="0" err="1">
                <a:solidFill>
                  <a:srgbClr val="000000"/>
                </a:solidFill>
                <a:ea typeface="Assistant Regular"/>
              </a:rPr>
              <a:t>我們在首頁上放上了我們各自的圖片想認識我們的人也可以掃描QRCORD來找我們</a:t>
            </a:r>
            <a:endParaRPr lang="en-US" sz="2849" dirty="0">
              <a:solidFill>
                <a:srgbClr val="000000"/>
              </a:solidFill>
              <a:ea typeface="Assistant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6617" t="6617" r="6617" b="6617"/>
          <a:stretch>
            <a:fillRect/>
          </a:stretch>
        </p:blipFill>
        <p:spPr>
          <a:xfrm>
            <a:off x="0" y="0"/>
            <a:ext cx="18288000" cy="10287000"/>
          </a:xfrm>
          <a:prstGeom prst="rect">
            <a:avLst/>
          </a:prstGeom>
        </p:spPr>
      </p:pic>
      <p:sp>
        <p:nvSpPr>
          <p:cNvPr id="3" name="TextBox 3"/>
          <p:cNvSpPr txBox="1"/>
          <p:nvPr/>
        </p:nvSpPr>
        <p:spPr>
          <a:xfrm>
            <a:off x="1441727" y="335745"/>
            <a:ext cx="15817573" cy="1566544"/>
          </a:xfrm>
          <a:prstGeom prst="rect">
            <a:avLst/>
          </a:prstGeom>
        </p:spPr>
        <p:txBody>
          <a:bodyPr lIns="0" tIns="0" rIns="0" bIns="0" rtlCol="0" anchor="t">
            <a:spAutoFit/>
          </a:bodyPr>
          <a:lstStyle/>
          <a:p>
            <a:pPr algn="ctr">
              <a:lnSpc>
                <a:spcPts val="12880"/>
              </a:lnSpc>
            </a:pPr>
            <a:r>
              <a:rPr lang="en-US" sz="9200">
                <a:solidFill>
                  <a:srgbClr val="FFFFFF"/>
                </a:solidFill>
                <a:latin typeface="Noto Sans T Chinese Bold"/>
              </a:rPr>
              <a:t>http://127.0.0.1:8000/born/</a:t>
            </a:r>
          </a:p>
        </p:txBody>
      </p:sp>
      <p:pic>
        <p:nvPicPr>
          <p:cNvPr id="4" name="canvas爱心 - Google Chrome 2023-06-19 12-27-26">
            <a:hlinkClick r:id="" action="ppaction://media"/>
            <a:extLst>
              <a:ext uri="{FF2B5EF4-FFF2-40B4-BE49-F238E27FC236}">
                <a16:creationId xmlns:a16="http://schemas.microsoft.com/office/drawing/2014/main" id="{25AA9946-06FF-B5A1-5683-64226AB495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3065" y="-392895"/>
            <a:ext cx="19834130" cy="10660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99189" y="191862"/>
            <a:ext cx="7386621" cy="10750973"/>
          </a:xfrm>
          <a:custGeom>
            <a:avLst/>
            <a:gdLst/>
            <a:ahLst/>
            <a:cxnLst/>
            <a:rect l="l" t="t" r="r" b="b"/>
            <a:pathLst>
              <a:path w="7386621" h="10750973">
                <a:moveTo>
                  <a:pt x="0" y="0"/>
                </a:moveTo>
                <a:lnTo>
                  <a:pt x="7386621" y="0"/>
                </a:lnTo>
                <a:lnTo>
                  <a:pt x="7386621" y="10750973"/>
                </a:lnTo>
                <a:lnTo>
                  <a:pt x="0" y="10750973"/>
                </a:lnTo>
                <a:lnTo>
                  <a:pt x="0" y="0"/>
                </a:lnTo>
                <a:close/>
              </a:path>
            </a:pathLst>
          </a:custGeom>
          <a:blipFill>
            <a:blip r:embed="rId2"/>
            <a:stretch>
              <a:fillRect/>
            </a:stretch>
          </a:blipFill>
        </p:spPr>
      </p:sp>
      <p:sp>
        <p:nvSpPr>
          <p:cNvPr id="3" name="Freeform 3"/>
          <p:cNvSpPr/>
          <p:nvPr/>
        </p:nvSpPr>
        <p:spPr>
          <a:xfrm>
            <a:off x="4401155" y="565770"/>
            <a:ext cx="2367021" cy="9155460"/>
          </a:xfrm>
          <a:custGeom>
            <a:avLst/>
            <a:gdLst/>
            <a:ahLst/>
            <a:cxnLst/>
            <a:rect l="l" t="t" r="r" b="b"/>
            <a:pathLst>
              <a:path w="2367021" h="9155460">
                <a:moveTo>
                  <a:pt x="0" y="0"/>
                </a:moveTo>
                <a:lnTo>
                  <a:pt x="2367021" y="0"/>
                </a:lnTo>
                <a:lnTo>
                  <a:pt x="2367021" y="9155460"/>
                </a:lnTo>
                <a:lnTo>
                  <a:pt x="0" y="9155460"/>
                </a:lnTo>
                <a:lnTo>
                  <a:pt x="0" y="0"/>
                </a:lnTo>
                <a:close/>
              </a:path>
            </a:pathLst>
          </a:custGeom>
          <a:blipFill>
            <a:blip r:embed="rId3"/>
            <a:stretch>
              <a:fillRect/>
            </a:stretch>
          </a:blipFill>
        </p:spPr>
      </p:sp>
      <p:sp>
        <p:nvSpPr>
          <p:cNvPr id="4" name="Freeform 4"/>
          <p:cNvSpPr/>
          <p:nvPr/>
        </p:nvSpPr>
        <p:spPr>
          <a:xfrm>
            <a:off x="7429261" y="158047"/>
            <a:ext cx="2026461" cy="9970907"/>
          </a:xfrm>
          <a:custGeom>
            <a:avLst/>
            <a:gdLst/>
            <a:ahLst/>
            <a:cxnLst/>
            <a:rect l="l" t="t" r="r" b="b"/>
            <a:pathLst>
              <a:path w="2026461" h="9970907">
                <a:moveTo>
                  <a:pt x="0" y="0"/>
                </a:moveTo>
                <a:lnTo>
                  <a:pt x="2026462" y="0"/>
                </a:lnTo>
                <a:lnTo>
                  <a:pt x="2026462" y="9970906"/>
                </a:lnTo>
                <a:lnTo>
                  <a:pt x="0" y="9970906"/>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267800">
            <a:off x="-3727278" y="7325331"/>
            <a:ext cx="18966276" cy="7392511"/>
            <a:chOff x="0" y="0"/>
            <a:chExt cx="4995233" cy="1946999"/>
          </a:xfrm>
        </p:grpSpPr>
        <p:sp>
          <p:nvSpPr>
            <p:cNvPr id="3" name="Freeform 3"/>
            <p:cNvSpPr/>
            <p:nvPr/>
          </p:nvSpPr>
          <p:spPr>
            <a:xfrm>
              <a:off x="0" y="0"/>
              <a:ext cx="4995233" cy="1946999"/>
            </a:xfrm>
            <a:custGeom>
              <a:avLst/>
              <a:gdLst/>
              <a:ahLst/>
              <a:cxnLst/>
              <a:rect l="l" t="t" r="r" b="b"/>
              <a:pathLst>
                <a:path w="4995233" h="1946999">
                  <a:moveTo>
                    <a:pt x="0" y="0"/>
                  </a:moveTo>
                  <a:lnTo>
                    <a:pt x="4995233" y="0"/>
                  </a:lnTo>
                  <a:lnTo>
                    <a:pt x="4995233" y="1946999"/>
                  </a:lnTo>
                  <a:lnTo>
                    <a:pt x="0" y="1946999"/>
                  </a:lnTo>
                  <a:close/>
                </a:path>
              </a:pathLst>
            </a:custGeom>
            <a:solidFill>
              <a:srgbClr val="F6F4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8060686" y="1028700"/>
            <a:ext cx="9198614" cy="8229600"/>
          </a:xfrm>
          <a:custGeom>
            <a:avLst/>
            <a:gdLst/>
            <a:ahLst/>
            <a:cxnLst/>
            <a:rect l="l" t="t" r="r" b="b"/>
            <a:pathLst>
              <a:path w="9198614" h="8229600">
                <a:moveTo>
                  <a:pt x="0" y="0"/>
                </a:moveTo>
                <a:lnTo>
                  <a:pt x="9198614" y="0"/>
                </a:lnTo>
                <a:lnTo>
                  <a:pt x="9198614" y="8229600"/>
                </a:lnTo>
                <a:lnTo>
                  <a:pt x="0" y="8229600"/>
                </a:lnTo>
                <a:lnTo>
                  <a:pt x="0" y="0"/>
                </a:lnTo>
                <a:close/>
              </a:path>
            </a:pathLst>
          </a:custGeom>
          <a:blipFill>
            <a:blip r:embed="rId2"/>
            <a:stretch>
              <a:fillRect/>
            </a:stretch>
          </a:blipFill>
        </p:spPr>
      </p:sp>
      <p:sp>
        <p:nvSpPr>
          <p:cNvPr id="6" name="TextBox 6"/>
          <p:cNvSpPr txBox="1"/>
          <p:nvPr/>
        </p:nvSpPr>
        <p:spPr>
          <a:xfrm>
            <a:off x="1028700" y="990600"/>
            <a:ext cx="6666662" cy="2316240"/>
          </a:xfrm>
          <a:prstGeom prst="rect">
            <a:avLst/>
          </a:prstGeom>
        </p:spPr>
        <p:txBody>
          <a:bodyPr lIns="0" tIns="0" rIns="0" bIns="0" rtlCol="0" anchor="t">
            <a:spAutoFit/>
          </a:bodyPr>
          <a:lstStyle/>
          <a:p>
            <a:pPr>
              <a:lnSpc>
                <a:spcPts val="9287"/>
              </a:lnSpc>
            </a:pPr>
            <a:r>
              <a:rPr lang="en-US" sz="7312">
                <a:solidFill>
                  <a:srgbClr val="000000"/>
                </a:solidFill>
                <a:ea typeface="Martel Heavy Bold"/>
              </a:rPr>
              <a:t>我們這組做的是人口統計資料</a:t>
            </a:r>
          </a:p>
        </p:txBody>
      </p:sp>
      <p:sp>
        <p:nvSpPr>
          <p:cNvPr id="7" name="TextBox 7"/>
          <p:cNvSpPr txBox="1"/>
          <p:nvPr/>
        </p:nvSpPr>
        <p:spPr>
          <a:xfrm>
            <a:off x="1028700" y="4173219"/>
            <a:ext cx="6852890" cy="2429480"/>
          </a:xfrm>
          <a:prstGeom prst="rect">
            <a:avLst/>
          </a:prstGeom>
        </p:spPr>
        <p:txBody>
          <a:bodyPr lIns="0" tIns="0" rIns="0" bIns="0" rtlCol="0" anchor="t">
            <a:spAutoFit/>
          </a:bodyPr>
          <a:lstStyle/>
          <a:p>
            <a:pPr>
              <a:lnSpc>
                <a:spcPts val="6535"/>
              </a:lnSpc>
            </a:pPr>
            <a:r>
              <a:rPr lang="en-US" sz="4668">
                <a:solidFill>
                  <a:srgbClr val="000000"/>
                </a:solidFill>
                <a:ea typeface="Assistant Regular Bold"/>
              </a:rPr>
              <a:t>我們先將我們找到的資料內容先全部匯入進來在頁面中可以全部檢視</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184" y="610592"/>
            <a:ext cx="20838682" cy="9065816"/>
          </a:xfrm>
          <a:custGeom>
            <a:avLst/>
            <a:gdLst/>
            <a:ahLst/>
            <a:cxnLst/>
            <a:rect l="l" t="t" r="r" b="b"/>
            <a:pathLst>
              <a:path w="20838682" h="9065816">
                <a:moveTo>
                  <a:pt x="0" y="0"/>
                </a:moveTo>
                <a:lnTo>
                  <a:pt x="20838682" y="0"/>
                </a:lnTo>
                <a:lnTo>
                  <a:pt x="20838682" y="9065816"/>
                </a:lnTo>
                <a:lnTo>
                  <a:pt x="0" y="9065816"/>
                </a:lnTo>
                <a:lnTo>
                  <a:pt x="0" y="0"/>
                </a:lnTo>
                <a:close/>
              </a:path>
            </a:pathLst>
          </a:custGeom>
          <a:blipFill>
            <a:blip r:embed="rId2"/>
            <a:stretch>
              <a:fillRect t="-1153" r="-12708" b="-1153"/>
            </a:stretch>
          </a:blipFill>
        </p:spPr>
      </p:sp>
      <p:sp>
        <p:nvSpPr>
          <p:cNvPr id="3" name="Freeform 3"/>
          <p:cNvSpPr/>
          <p:nvPr/>
        </p:nvSpPr>
        <p:spPr>
          <a:xfrm>
            <a:off x="-2728597" y="9258300"/>
            <a:ext cx="21016597" cy="936151"/>
          </a:xfrm>
          <a:custGeom>
            <a:avLst/>
            <a:gdLst/>
            <a:ahLst/>
            <a:cxnLst/>
            <a:rect l="l" t="t" r="r" b="b"/>
            <a:pathLst>
              <a:path w="21016597" h="936151">
                <a:moveTo>
                  <a:pt x="0" y="0"/>
                </a:moveTo>
                <a:lnTo>
                  <a:pt x="21016597" y="0"/>
                </a:lnTo>
                <a:lnTo>
                  <a:pt x="21016597" y="936151"/>
                </a:lnTo>
                <a:lnTo>
                  <a:pt x="0" y="936151"/>
                </a:lnTo>
                <a:lnTo>
                  <a:pt x="0" y="0"/>
                </a:lnTo>
                <a:close/>
              </a:path>
            </a:pathLst>
          </a:custGeom>
          <a:blipFill>
            <a:blip r:embed="rId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9266" y="-741413"/>
            <a:ext cx="27044230" cy="10270867"/>
          </a:xfrm>
          <a:custGeom>
            <a:avLst/>
            <a:gdLst/>
            <a:ahLst/>
            <a:cxnLst/>
            <a:rect l="l" t="t" r="r" b="b"/>
            <a:pathLst>
              <a:path w="27044230" h="10270867">
                <a:moveTo>
                  <a:pt x="0" y="0"/>
                </a:moveTo>
                <a:lnTo>
                  <a:pt x="27044231" y="0"/>
                </a:lnTo>
                <a:lnTo>
                  <a:pt x="27044231" y="10270867"/>
                </a:lnTo>
                <a:lnTo>
                  <a:pt x="0" y="10270867"/>
                </a:lnTo>
                <a:lnTo>
                  <a:pt x="0" y="0"/>
                </a:lnTo>
                <a:close/>
              </a:path>
            </a:pathLst>
          </a:custGeom>
          <a:blipFill>
            <a:blip r:embed="rId2"/>
            <a:stretch>
              <a:fillRect t="-2556" r="-30515" b="-715"/>
            </a:stretch>
          </a:blipFill>
        </p:spPr>
      </p:sp>
      <p:sp>
        <p:nvSpPr>
          <p:cNvPr id="3" name="文字方塊 2">
            <a:extLst>
              <a:ext uri="{FF2B5EF4-FFF2-40B4-BE49-F238E27FC236}">
                <a16:creationId xmlns:a16="http://schemas.microsoft.com/office/drawing/2014/main" id="{FE6A028F-A42F-4C52-5742-28547116FC6C}"/>
              </a:ext>
            </a:extLst>
          </p:cNvPr>
          <p:cNvSpPr txBox="1"/>
          <p:nvPr/>
        </p:nvSpPr>
        <p:spPr>
          <a:xfrm>
            <a:off x="685800" y="8267700"/>
            <a:ext cx="16611600" cy="861774"/>
          </a:xfrm>
          <a:prstGeom prst="rect">
            <a:avLst/>
          </a:prstGeom>
          <a:ln w="76200"/>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TW"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ODS(</a:t>
            </a:r>
            <a:r>
              <a:rPr lang="zh-TW" altLang="en-US"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多頁資料庫</a:t>
            </a:r>
            <a:r>
              <a:rPr lang="en-US" altLang="zh-TW"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r>
              <a:rPr lang="zh-TW" altLang="en-US"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　</a:t>
            </a:r>
            <a:r>
              <a:rPr lang="en-US" altLang="zh-TW"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CSV(python)(</a:t>
            </a:r>
            <a:r>
              <a:rPr lang="zh-TW" altLang="en-US"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多檔案</a:t>
            </a:r>
            <a:r>
              <a:rPr lang="en-US" altLang="zh-TW"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r>
              <a:rPr lang="zh-TW" altLang="en-US"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altLang="zh-TW"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-&gt;</a:t>
            </a:r>
            <a:r>
              <a:rPr lang="zh-TW" altLang="en-US"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altLang="zh-TW"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Django</a:t>
            </a:r>
            <a:endParaRPr lang="zh-TW" altLang="en-US"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692" y="-633722"/>
            <a:ext cx="11100424" cy="11554445"/>
          </a:xfrm>
          <a:custGeom>
            <a:avLst/>
            <a:gdLst/>
            <a:ahLst/>
            <a:cxnLst/>
            <a:rect l="l" t="t" r="r" b="b"/>
            <a:pathLst>
              <a:path w="11100424" h="11554445">
                <a:moveTo>
                  <a:pt x="0" y="0"/>
                </a:moveTo>
                <a:lnTo>
                  <a:pt x="11100425" y="0"/>
                </a:lnTo>
                <a:lnTo>
                  <a:pt x="11100425" y="11554444"/>
                </a:lnTo>
                <a:lnTo>
                  <a:pt x="0" y="11554444"/>
                </a:lnTo>
                <a:lnTo>
                  <a:pt x="0" y="0"/>
                </a:lnTo>
                <a:close/>
              </a:path>
            </a:pathLst>
          </a:custGeom>
          <a:blipFill>
            <a:blip r:embed="rId2"/>
            <a:stretch>
              <a:fillRect t="-8270" b="-8270"/>
            </a:stretch>
          </a:blipFill>
        </p:spPr>
      </p:sp>
      <p:sp>
        <p:nvSpPr>
          <p:cNvPr id="3" name="Freeform 3"/>
          <p:cNvSpPr/>
          <p:nvPr/>
        </p:nvSpPr>
        <p:spPr>
          <a:xfrm>
            <a:off x="11100424" y="0"/>
            <a:ext cx="4924155" cy="14562181"/>
          </a:xfrm>
          <a:custGeom>
            <a:avLst/>
            <a:gdLst/>
            <a:ahLst/>
            <a:cxnLst/>
            <a:rect l="l" t="t" r="r" b="b"/>
            <a:pathLst>
              <a:path w="4924155" h="14562181">
                <a:moveTo>
                  <a:pt x="0" y="0"/>
                </a:moveTo>
                <a:lnTo>
                  <a:pt x="4924155" y="0"/>
                </a:lnTo>
                <a:lnTo>
                  <a:pt x="4924155" y="14562181"/>
                </a:lnTo>
                <a:lnTo>
                  <a:pt x="0" y="14562181"/>
                </a:lnTo>
                <a:lnTo>
                  <a:pt x="0" y="0"/>
                </a:lnTo>
                <a:close/>
              </a:path>
            </a:pathLst>
          </a:custGeom>
          <a:blipFill>
            <a:blip r:embed="rId3"/>
            <a:stretch>
              <a:fillRect/>
            </a:stretch>
          </a:blipFill>
        </p:spPr>
      </p:sp>
      <p:sp>
        <p:nvSpPr>
          <p:cNvPr id="4" name="Freeform 4"/>
          <p:cNvSpPr/>
          <p:nvPr/>
        </p:nvSpPr>
        <p:spPr>
          <a:xfrm>
            <a:off x="14909737" y="-2780300"/>
            <a:ext cx="4332270" cy="13290139"/>
          </a:xfrm>
          <a:custGeom>
            <a:avLst/>
            <a:gdLst/>
            <a:ahLst/>
            <a:cxnLst/>
            <a:rect l="l" t="t" r="r" b="b"/>
            <a:pathLst>
              <a:path w="4332270" h="13290139">
                <a:moveTo>
                  <a:pt x="0" y="0"/>
                </a:moveTo>
                <a:lnTo>
                  <a:pt x="4332270" y="0"/>
                </a:lnTo>
                <a:lnTo>
                  <a:pt x="4332270" y="13290140"/>
                </a:lnTo>
                <a:lnTo>
                  <a:pt x="0" y="13290140"/>
                </a:lnTo>
                <a:lnTo>
                  <a:pt x="0"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8978" y="1505718"/>
            <a:ext cx="8101036" cy="6295384"/>
          </a:xfrm>
          <a:custGeom>
            <a:avLst/>
            <a:gdLst/>
            <a:ahLst/>
            <a:cxnLst/>
            <a:rect l="l" t="t" r="r" b="b"/>
            <a:pathLst>
              <a:path w="8101036" h="6295384">
                <a:moveTo>
                  <a:pt x="0" y="0"/>
                </a:moveTo>
                <a:lnTo>
                  <a:pt x="8101037" y="0"/>
                </a:lnTo>
                <a:lnTo>
                  <a:pt x="8101037" y="6295383"/>
                </a:lnTo>
                <a:lnTo>
                  <a:pt x="0" y="6295383"/>
                </a:lnTo>
                <a:lnTo>
                  <a:pt x="0" y="0"/>
                </a:lnTo>
                <a:close/>
              </a:path>
            </a:pathLst>
          </a:custGeom>
          <a:blipFill>
            <a:blip r:embed="rId2"/>
            <a:stretch>
              <a:fillRect/>
            </a:stretch>
          </a:blipFill>
        </p:spPr>
      </p:sp>
      <p:sp>
        <p:nvSpPr>
          <p:cNvPr id="3" name="Freeform 3"/>
          <p:cNvSpPr/>
          <p:nvPr/>
        </p:nvSpPr>
        <p:spPr>
          <a:xfrm>
            <a:off x="8784009" y="5258297"/>
            <a:ext cx="8795601" cy="5085608"/>
          </a:xfrm>
          <a:custGeom>
            <a:avLst/>
            <a:gdLst/>
            <a:ahLst/>
            <a:cxnLst/>
            <a:rect l="l" t="t" r="r" b="b"/>
            <a:pathLst>
              <a:path w="8795601" h="5085608">
                <a:moveTo>
                  <a:pt x="0" y="0"/>
                </a:moveTo>
                <a:lnTo>
                  <a:pt x="8795601" y="0"/>
                </a:lnTo>
                <a:lnTo>
                  <a:pt x="8795601" y="5085608"/>
                </a:lnTo>
                <a:lnTo>
                  <a:pt x="0" y="5085608"/>
                </a:lnTo>
                <a:lnTo>
                  <a:pt x="0" y="0"/>
                </a:lnTo>
                <a:close/>
              </a:path>
            </a:pathLst>
          </a:custGeom>
          <a:blipFill>
            <a:blip r:embed="rId3"/>
            <a:stretch>
              <a:fillRect/>
            </a:stretch>
          </a:blipFill>
        </p:spPr>
      </p:sp>
      <p:sp>
        <p:nvSpPr>
          <p:cNvPr id="4" name="Freeform 4"/>
          <p:cNvSpPr/>
          <p:nvPr/>
        </p:nvSpPr>
        <p:spPr>
          <a:xfrm>
            <a:off x="9144000" y="-57125"/>
            <a:ext cx="8075619" cy="5200625"/>
          </a:xfrm>
          <a:custGeom>
            <a:avLst/>
            <a:gdLst/>
            <a:ahLst/>
            <a:cxnLst/>
            <a:rect l="l" t="t" r="r" b="b"/>
            <a:pathLst>
              <a:path w="8075619" h="5200625">
                <a:moveTo>
                  <a:pt x="0" y="0"/>
                </a:moveTo>
                <a:lnTo>
                  <a:pt x="8075619" y="0"/>
                </a:lnTo>
                <a:lnTo>
                  <a:pt x="8075619" y="5200625"/>
                </a:lnTo>
                <a:lnTo>
                  <a:pt x="0" y="5200625"/>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97</Words>
  <Application>Microsoft Office PowerPoint</Application>
  <PresentationFormat>自訂</PresentationFormat>
  <Paragraphs>35</Paragraphs>
  <Slides>16</Slides>
  <Notes>0</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16</vt:i4>
      </vt:variant>
    </vt:vector>
  </HeadingPairs>
  <TitlesOfParts>
    <vt:vector size="21" baseType="lpstr">
      <vt:lpstr>Calibri</vt:lpstr>
      <vt:lpstr>Arial</vt:lpstr>
      <vt:lpstr>Noto Sans T Chinese Bold</vt:lpstr>
      <vt:lpstr>Assistant Regular</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PYTHON_期末報告</dc:title>
  <dc:creator>Yo-To Chen</dc:creator>
  <cp:lastModifiedBy>C111105105</cp:lastModifiedBy>
  <cp:revision>4</cp:revision>
  <dcterms:created xsi:type="dcterms:W3CDTF">2006-08-16T00:00:00Z</dcterms:created>
  <dcterms:modified xsi:type="dcterms:W3CDTF">2023-06-19T08:30:59Z</dcterms:modified>
  <dc:identifier>DAFmKi6WEt4</dc:identifier>
</cp:coreProperties>
</file>